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E439B-46B5-4FA9-B6BB-5115F4E2F200}">
  <a:tblStyle styleId="{D03E439B-46B5-4FA9-B6BB-5115F4E2F20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90" d="100"/>
          <a:sy n="90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210587" y="685800"/>
            <a:ext cx="4437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wrap="square" lIns="113100" tIns="113100" rIns="113100" bIns="113100" anchor="b" anchorCtr="0"/>
          <a:lstStyle>
            <a:lvl1pPr lvl="0" algn="ctr">
              <a:spcBef>
                <a:spcPts val="0"/>
              </a:spcBef>
              <a:buSzPts val="6400"/>
              <a:buNone/>
              <a:defRPr sz="6400"/>
            </a:lvl1pPr>
            <a:lvl2pPr lvl="1" algn="ctr">
              <a:spcBef>
                <a:spcPts val="0"/>
              </a:spcBef>
              <a:buSzPts val="6400"/>
              <a:buNone/>
              <a:defRPr sz="6400"/>
            </a:lvl2pPr>
            <a:lvl3pPr lvl="2" algn="ctr">
              <a:spcBef>
                <a:spcPts val="0"/>
              </a:spcBef>
              <a:buSzPts val="6400"/>
              <a:buNone/>
              <a:defRPr sz="6400"/>
            </a:lvl3pPr>
            <a:lvl4pPr lvl="3" algn="ctr">
              <a:spcBef>
                <a:spcPts val="0"/>
              </a:spcBef>
              <a:buSzPts val="6400"/>
              <a:buNone/>
              <a:defRPr sz="6400"/>
            </a:lvl4pPr>
            <a:lvl5pPr lvl="4" algn="ctr">
              <a:spcBef>
                <a:spcPts val="0"/>
              </a:spcBef>
              <a:buSzPts val="6400"/>
              <a:buNone/>
              <a:defRPr sz="6400"/>
            </a:lvl5pPr>
            <a:lvl6pPr lvl="5" algn="ctr">
              <a:spcBef>
                <a:spcPts val="0"/>
              </a:spcBef>
              <a:buSzPts val="6400"/>
              <a:buNone/>
              <a:defRPr sz="6400"/>
            </a:lvl6pPr>
            <a:lvl7pPr lvl="6" algn="ctr">
              <a:spcBef>
                <a:spcPts val="0"/>
              </a:spcBef>
              <a:buSzPts val="6400"/>
              <a:buNone/>
              <a:defRPr sz="6400"/>
            </a:lvl7pPr>
            <a:lvl8pPr lvl="7" algn="ctr">
              <a:spcBef>
                <a:spcPts val="0"/>
              </a:spcBef>
              <a:buSzPts val="6400"/>
              <a:buNone/>
              <a:defRPr sz="6400"/>
            </a:lvl8pPr>
            <a:lvl9pPr lvl="8" algn="ctr">
              <a:spcBef>
                <a:spcPts val="0"/>
              </a:spcBef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900" cy="11976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wrap="square" lIns="113100" tIns="113100" rIns="113100" bIns="113100" anchor="b" anchorCtr="0"/>
          <a:lstStyle>
            <a:lvl1pPr lvl="0" algn="ctr">
              <a:spcBef>
                <a:spcPts val="0"/>
              </a:spcBef>
              <a:buSzPts val="14800"/>
              <a:buNone/>
              <a:defRPr sz="14800"/>
            </a:lvl1pPr>
            <a:lvl2pPr lvl="1" algn="ctr">
              <a:spcBef>
                <a:spcPts val="0"/>
              </a:spcBef>
              <a:buSzPts val="14800"/>
              <a:buNone/>
              <a:defRPr sz="14800"/>
            </a:lvl2pPr>
            <a:lvl3pPr lvl="2" algn="ctr">
              <a:spcBef>
                <a:spcPts val="0"/>
              </a:spcBef>
              <a:buSzPts val="14800"/>
              <a:buNone/>
              <a:defRPr sz="14800"/>
            </a:lvl3pPr>
            <a:lvl4pPr lvl="3" algn="ctr">
              <a:spcBef>
                <a:spcPts val="0"/>
              </a:spcBef>
              <a:buSzPts val="14800"/>
              <a:buNone/>
              <a:defRPr sz="14800"/>
            </a:lvl4pPr>
            <a:lvl5pPr lvl="4" algn="ctr">
              <a:spcBef>
                <a:spcPts val="0"/>
              </a:spcBef>
              <a:buSzPts val="14800"/>
              <a:buNone/>
              <a:defRPr sz="14800"/>
            </a:lvl5pPr>
            <a:lvl6pPr lvl="5" algn="ctr">
              <a:spcBef>
                <a:spcPts val="0"/>
              </a:spcBef>
              <a:buSzPts val="14800"/>
              <a:buNone/>
              <a:defRPr sz="14800"/>
            </a:lvl6pPr>
            <a:lvl7pPr lvl="6" algn="ctr">
              <a:spcBef>
                <a:spcPts val="0"/>
              </a:spcBef>
              <a:buSzPts val="14800"/>
              <a:buNone/>
              <a:defRPr sz="14800"/>
            </a:lvl7pPr>
            <a:lvl8pPr lvl="7" algn="ctr">
              <a:spcBef>
                <a:spcPts val="0"/>
              </a:spcBef>
              <a:buSzPts val="14800"/>
              <a:buNone/>
              <a:defRPr sz="14800"/>
            </a:lvl8pPr>
            <a:lvl9pPr lvl="8" algn="ctr">
              <a:spcBef>
                <a:spcPts val="0"/>
              </a:spcBef>
              <a:buSzPts val="14800"/>
              <a:buNone/>
              <a:defRPr sz="14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 algn="ctr">
              <a:spcBef>
                <a:spcPts val="0"/>
              </a:spcBef>
              <a:buSzPts val="2200"/>
              <a:buChar char="●"/>
              <a:defRPr/>
            </a:lvl1pPr>
            <a:lvl2pPr lvl="1" algn="ctr">
              <a:spcBef>
                <a:spcPts val="0"/>
              </a:spcBef>
              <a:buSzPts val="1700"/>
              <a:buChar char="○"/>
              <a:defRPr/>
            </a:lvl2pPr>
            <a:lvl3pPr lvl="2" algn="ctr">
              <a:spcBef>
                <a:spcPts val="0"/>
              </a:spcBef>
              <a:buSzPts val="1700"/>
              <a:buChar char="■"/>
              <a:defRPr/>
            </a:lvl3pPr>
            <a:lvl4pPr lvl="3" algn="ctr">
              <a:spcBef>
                <a:spcPts val="0"/>
              </a:spcBef>
              <a:buSzPts val="1700"/>
              <a:buChar char="●"/>
              <a:defRPr/>
            </a:lvl4pPr>
            <a:lvl5pPr lvl="4" algn="ctr">
              <a:spcBef>
                <a:spcPts val="0"/>
              </a:spcBef>
              <a:buSzPts val="1700"/>
              <a:buChar char="○"/>
              <a:defRPr/>
            </a:lvl5pPr>
            <a:lvl6pPr lvl="5" algn="ctr">
              <a:spcBef>
                <a:spcPts val="0"/>
              </a:spcBef>
              <a:buSzPts val="1700"/>
              <a:buChar char="■"/>
              <a:defRPr/>
            </a:lvl6pPr>
            <a:lvl7pPr lvl="6" algn="ctr">
              <a:spcBef>
                <a:spcPts val="0"/>
              </a:spcBef>
              <a:buSzPts val="1700"/>
              <a:buChar char="●"/>
              <a:defRPr/>
            </a:lvl7pPr>
            <a:lvl8pPr lvl="7" algn="ctr">
              <a:spcBef>
                <a:spcPts val="0"/>
              </a:spcBef>
              <a:buSzPts val="1700"/>
              <a:buChar char="○"/>
              <a:defRPr/>
            </a:lvl8pPr>
            <a:lvl9pPr lvl="8" algn="ctr">
              <a:spcBef>
                <a:spcPts val="0"/>
              </a:spcBef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wrap="square" lIns="113100" tIns="113100" rIns="113100" bIns="113100" anchor="ctr" anchorCtr="0"/>
          <a:lstStyle>
            <a:lvl1pPr lvl="0" algn="ctr">
              <a:spcBef>
                <a:spcPts val="0"/>
              </a:spcBef>
              <a:buSzPts val="4500"/>
              <a:buNone/>
              <a:defRPr sz="4500"/>
            </a:lvl1pPr>
            <a:lvl2pPr lvl="1" algn="ctr">
              <a:spcBef>
                <a:spcPts val="0"/>
              </a:spcBef>
              <a:buSzPts val="4500"/>
              <a:buNone/>
              <a:defRPr sz="4500"/>
            </a:lvl2pPr>
            <a:lvl3pPr lvl="2" algn="ctr">
              <a:spcBef>
                <a:spcPts val="0"/>
              </a:spcBef>
              <a:buSzPts val="4500"/>
              <a:buNone/>
              <a:defRPr sz="4500"/>
            </a:lvl3pPr>
            <a:lvl4pPr lvl="3" algn="ctr">
              <a:spcBef>
                <a:spcPts val="0"/>
              </a:spcBef>
              <a:buSzPts val="4500"/>
              <a:buNone/>
              <a:defRPr sz="4500"/>
            </a:lvl4pPr>
            <a:lvl5pPr lvl="4" algn="ctr">
              <a:spcBef>
                <a:spcPts val="0"/>
              </a:spcBef>
              <a:buSzPts val="4500"/>
              <a:buNone/>
              <a:defRPr sz="4500"/>
            </a:lvl5pPr>
            <a:lvl6pPr lvl="5" algn="ctr">
              <a:spcBef>
                <a:spcPts val="0"/>
              </a:spcBef>
              <a:buSzPts val="4500"/>
              <a:buNone/>
              <a:defRPr sz="4500"/>
            </a:lvl6pPr>
            <a:lvl7pPr lvl="6" algn="ctr">
              <a:spcBef>
                <a:spcPts val="0"/>
              </a:spcBef>
              <a:buSzPts val="4500"/>
              <a:buNone/>
              <a:defRPr sz="4500"/>
            </a:lvl7pPr>
            <a:lvl8pPr lvl="7" algn="ctr">
              <a:spcBef>
                <a:spcPts val="0"/>
              </a:spcBef>
              <a:buSzPts val="4500"/>
              <a:buNone/>
              <a:defRPr sz="4500"/>
            </a:lvl8pPr>
            <a:lvl9pPr lvl="8" algn="ctr">
              <a:spcBef>
                <a:spcPts val="0"/>
              </a:spcBef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2200"/>
              <a:buChar char="●"/>
              <a:defRPr/>
            </a:lvl1pPr>
            <a:lvl2pPr lvl="1">
              <a:spcBef>
                <a:spcPts val="0"/>
              </a:spcBef>
              <a:buSzPts val="1700"/>
              <a:buChar char="○"/>
              <a:defRPr/>
            </a:lvl2pPr>
            <a:lvl3pPr lvl="2">
              <a:spcBef>
                <a:spcPts val="0"/>
              </a:spcBef>
              <a:buSzPts val="1700"/>
              <a:buChar char="■"/>
              <a:defRPr/>
            </a:lvl3pPr>
            <a:lvl4pPr lvl="3">
              <a:spcBef>
                <a:spcPts val="0"/>
              </a:spcBef>
              <a:buSzPts val="1700"/>
              <a:buChar char="●"/>
              <a:defRPr/>
            </a:lvl4pPr>
            <a:lvl5pPr lvl="4">
              <a:spcBef>
                <a:spcPts val="0"/>
              </a:spcBef>
              <a:buSzPts val="1700"/>
              <a:buChar char="○"/>
              <a:defRPr/>
            </a:lvl5pPr>
            <a:lvl6pPr lvl="5">
              <a:spcBef>
                <a:spcPts val="0"/>
              </a:spcBef>
              <a:buSzPts val="1700"/>
              <a:buChar char="■"/>
              <a:defRPr/>
            </a:lvl6pPr>
            <a:lvl7pPr lvl="6">
              <a:spcBef>
                <a:spcPts val="0"/>
              </a:spcBef>
              <a:buSzPts val="1700"/>
              <a:buChar char="●"/>
              <a:defRPr/>
            </a:lvl7pPr>
            <a:lvl8pPr lvl="7">
              <a:spcBef>
                <a:spcPts val="0"/>
              </a:spcBef>
              <a:buSzPts val="1700"/>
              <a:buChar char="○"/>
              <a:defRPr/>
            </a:lvl8pPr>
            <a:lvl9pPr lvl="8">
              <a:spcBef>
                <a:spcPts val="0"/>
              </a:spcBef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1700"/>
              <a:buChar char="●"/>
              <a:defRPr sz="17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1700"/>
              <a:buChar char="●"/>
              <a:defRPr sz="17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wrap="square" lIns="113100" tIns="113100" rIns="113100" bIns="113100" anchor="b" anchorCtr="0"/>
          <a:lstStyle>
            <a:lvl1pPr lvl="0">
              <a:spcBef>
                <a:spcPts val="0"/>
              </a:spcBef>
              <a:buSzPts val="3000"/>
              <a:buNone/>
              <a:defRPr sz="3000"/>
            </a:lvl1pPr>
            <a:lvl2pPr lvl="1">
              <a:spcBef>
                <a:spcPts val="0"/>
              </a:spcBef>
              <a:buSzPts val="3000"/>
              <a:buNone/>
              <a:defRPr sz="3000"/>
            </a:lvl2pPr>
            <a:lvl3pPr lvl="2">
              <a:spcBef>
                <a:spcPts val="0"/>
              </a:spcBef>
              <a:buSzPts val="3000"/>
              <a:buNone/>
              <a:defRPr sz="3000"/>
            </a:lvl3pPr>
            <a:lvl4pPr lvl="3">
              <a:spcBef>
                <a:spcPts val="0"/>
              </a:spcBef>
              <a:buSzPts val="3000"/>
              <a:buNone/>
              <a:defRPr sz="3000"/>
            </a:lvl4pPr>
            <a:lvl5pPr lvl="4">
              <a:spcBef>
                <a:spcPts val="0"/>
              </a:spcBef>
              <a:buSzPts val="3000"/>
              <a:buNone/>
              <a:defRPr sz="3000"/>
            </a:lvl5pPr>
            <a:lvl6pPr lvl="5">
              <a:spcBef>
                <a:spcPts val="0"/>
              </a:spcBef>
              <a:buSzPts val="3000"/>
              <a:buNone/>
              <a:defRPr sz="3000"/>
            </a:lvl6pPr>
            <a:lvl7pPr lvl="6">
              <a:spcBef>
                <a:spcPts val="0"/>
              </a:spcBef>
              <a:buSzPts val="3000"/>
              <a:buNone/>
              <a:defRPr sz="3000"/>
            </a:lvl7pPr>
            <a:lvl8pPr lvl="7">
              <a:spcBef>
                <a:spcPts val="0"/>
              </a:spcBef>
              <a:buSzPts val="3000"/>
              <a:buNone/>
              <a:defRPr sz="3000"/>
            </a:lvl8pPr>
            <a:lvl9pPr lvl="8">
              <a:spcBef>
                <a:spcPts val="0"/>
              </a:spcBef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SzPts val="1500"/>
              <a:buChar char="●"/>
              <a:defRPr sz="15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wrap="square" lIns="113100" tIns="113100" rIns="113100" bIns="113100" anchor="ctr" anchorCtr="0"/>
          <a:lstStyle>
            <a:lvl1pPr lvl="0">
              <a:spcBef>
                <a:spcPts val="0"/>
              </a:spcBef>
              <a:buSzPts val="5900"/>
              <a:buNone/>
              <a:defRPr sz="5900"/>
            </a:lvl1pPr>
            <a:lvl2pPr lvl="1">
              <a:spcBef>
                <a:spcPts val="0"/>
              </a:spcBef>
              <a:buSzPts val="5900"/>
              <a:buNone/>
              <a:defRPr sz="5900"/>
            </a:lvl2pPr>
            <a:lvl3pPr lvl="2">
              <a:spcBef>
                <a:spcPts val="0"/>
              </a:spcBef>
              <a:buSzPts val="5900"/>
              <a:buNone/>
              <a:defRPr sz="5900"/>
            </a:lvl3pPr>
            <a:lvl4pPr lvl="3">
              <a:spcBef>
                <a:spcPts val="0"/>
              </a:spcBef>
              <a:buSzPts val="5900"/>
              <a:buNone/>
              <a:defRPr sz="5900"/>
            </a:lvl4pPr>
            <a:lvl5pPr lvl="4">
              <a:spcBef>
                <a:spcPts val="0"/>
              </a:spcBef>
              <a:buSzPts val="5900"/>
              <a:buNone/>
              <a:defRPr sz="5900"/>
            </a:lvl5pPr>
            <a:lvl6pPr lvl="5">
              <a:spcBef>
                <a:spcPts val="0"/>
              </a:spcBef>
              <a:buSzPts val="5900"/>
              <a:buNone/>
              <a:defRPr sz="5900"/>
            </a:lvl6pPr>
            <a:lvl7pPr lvl="6">
              <a:spcBef>
                <a:spcPts val="0"/>
              </a:spcBef>
              <a:buSzPts val="5900"/>
              <a:buNone/>
              <a:defRPr sz="5900"/>
            </a:lvl7pPr>
            <a:lvl8pPr lvl="7">
              <a:spcBef>
                <a:spcPts val="0"/>
              </a:spcBef>
              <a:buSzPts val="5900"/>
              <a:buNone/>
              <a:defRPr sz="5900"/>
            </a:lvl8pPr>
            <a:lvl9pPr lvl="8">
              <a:spcBef>
                <a:spcPts val="0"/>
              </a:spcBef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wrap="square" lIns="113100" tIns="113100" rIns="113100" bIns="113100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wrap="square" lIns="113100" tIns="113100" rIns="113100" bIns="1131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1000" cy="5583600"/>
          </a:xfrm>
          <a:prstGeom prst="rect">
            <a:avLst/>
          </a:prstGeom>
        </p:spPr>
        <p:txBody>
          <a:bodyPr wrap="square" lIns="113100" tIns="113100" rIns="113100" bIns="113100" anchor="ctr" anchorCtr="0"/>
          <a:lstStyle>
            <a:lvl1pPr lvl="0">
              <a:spcBef>
                <a:spcPts val="0"/>
              </a:spcBef>
              <a:buSzPts val="2200"/>
              <a:buChar char="●"/>
              <a:defRPr/>
            </a:lvl1pPr>
            <a:lvl2pPr lvl="1">
              <a:spcBef>
                <a:spcPts val="0"/>
              </a:spcBef>
              <a:buSzPts val="1700"/>
              <a:buChar char="○"/>
              <a:defRPr/>
            </a:lvl2pPr>
            <a:lvl3pPr lvl="2">
              <a:spcBef>
                <a:spcPts val="0"/>
              </a:spcBef>
              <a:buSzPts val="1700"/>
              <a:buChar char="■"/>
              <a:defRPr/>
            </a:lvl3pPr>
            <a:lvl4pPr lvl="3">
              <a:spcBef>
                <a:spcPts val="0"/>
              </a:spcBef>
              <a:buSzPts val="1700"/>
              <a:buChar char="●"/>
              <a:defRPr/>
            </a:lvl4pPr>
            <a:lvl5pPr lvl="4">
              <a:spcBef>
                <a:spcPts val="0"/>
              </a:spcBef>
              <a:buSzPts val="1700"/>
              <a:buChar char="○"/>
              <a:defRPr/>
            </a:lvl5pPr>
            <a:lvl6pPr lvl="5">
              <a:spcBef>
                <a:spcPts val="0"/>
              </a:spcBef>
              <a:buSzPts val="1700"/>
              <a:buChar char="■"/>
              <a:defRPr/>
            </a:lvl6pPr>
            <a:lvl7pPr lvl="6">
              <a:spcBef>
                <a:spcPts val="0"/>
              </a:spcBef>
              <a:buSzPts val="1700"/>
              <a:buChar char="●"/>
              <a:defRPr/>
            </a:lvl7pPr>
            <a:lvl8pPr lvl="7">
              <a:spcBef>
                <a:spcPts val="0"/>
              </a:spcBef>
              <a:buSzPts val="1700"/>
              <a:buChar char="○"/>
              <a:defRPr/>
            </a:lvl8pPr>
            <a:lvl9pPr lvl="8">
              <a:spcBef>
                <a:spcPts val="0"/>
              </a:spcBef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wrap="square" lIns="113100" tIns="113100" rIns="113100" bIns="113100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wrap="square" lIns="113100" tIns="113100" rIns="113100" bIns="1131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wrap="square" lIns="113100" tIns="113100" rIns="113100" bIns="113100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wrap="square" lIns="113100" tIns="113100" rIns="113100" bIns="113100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wrap="square" lIns="113100" tIns="113100" rIns="113100" bIns="113100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>
                <a:solidFill>
                  <a:schemeClr val="dk2"/>
                </a:solidFill>
              </a:rPr>
              <a:t>‹#›</a:t>
            </a:fld>
            <a:endParaRPr lang="en" sz="12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Shape 54"/>
          <p:cNvGraphicFramePr/>
          <p:nvPr>
            <p:extLst>
              <p:ext uri="{D42A27DB-BD31-4B8C-83A1-F6EECF244321}">
                <p14:modId xmlns:p14="http://schemas.microsoft.com/office/powerpoint/2010/main" val="3469442544"/>
              </p:ext>
            </p:extLst>
          </p:nvPr>
        </p:nvGraphicFramePr>
        <p:xfrm>
          <a:off x="0" y="397488"/>
          <a:ext cx="10049700" cy="8307449"/>
        </p:xfrm>
        <a:graphic>
          <a:graphicData uri="http://schemas.openxmlformats.org/drawingml/2006/table">
            <a:tbl>
              <a:tblPr>
                <a:noFill/>
                <a:tableStyleId>{D03E439B-46B5-4FA9-B6BB-5115F4E2F200}</a:tableStyleId>
              </a:tblPr>
              <a:tblGrid>
                <a:gridCol w="125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91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6275">
                <a:tc>
                  <a:txBody>
                    <a:bodyPr/>
                    <a:lstStyle/>
                    <a:p>
                      <a:pPr marL="8890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/>
                        <a:t>Fecha: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/>
                        <a:t>Nombre de Estudiante:</a:t>
                      </a:r>
                    </a:p>
                    <a:p>
                      <a:pPr marL="8890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900" b="1" noProof="0"/>
                    </a:p>
                    <a:p>
                      <a:pPr marL="8890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900" b="1" noProof="0"/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1000" b="1" noProof="0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Calificacion explicada </a:t>
                      </a:r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b="1" noProof="0">
                          <a:solidFill>
                            <a:schemeClr val="dk1"/>
                          </a:solidFill>
                        </a:rPr>
                        <a:t>Use valores de 1-4. Se pueden usar decimales. Los estudiantes deben mostrar una profundidad de aprendizaje sobre los criterios aplicables a su proyecto.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Puntuación para cada caja</a:t>
                      </a:r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4 Excepcional</a:t>
                      </a:r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3 Excede la expectativa</a:t>
                      </a:r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2 Cumple con la expectativa</a:t>
                      </a:r>
                    </a:p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>
                          <a:solidFill>
                            <a:schemeClr val="dk1"/>
                          </a:solidFill>
                        </a:rPr>
                        <a:t>1 no cumple con las expectativas</a:t>
                      </a:r>
                      <a:endParaRPr lang="es-ES_tradnl" sz="800" b="1" noProof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25">
                <a:tc>
                  <a:txBody>
                    <a:bodyPr/>
                    <a:lstStyle/>
                    <a:p>
                      <a:pPr marL="8890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900" b="1" noProof="0">
                          <a:solidFill>
                            <a:schemeClr val="dk1"/>
                          </a:solidFill>
                        </a:rPr>
                        <a:t>Aprendiz Experto</a:t>
                      </a:r>
                      <a:endParaRPr lang="es-ES_tradnl" sz="800" b="1" noProof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_tradnl" sz="900" b="1" noProof="0">
                          <a:solidFill>
                            <a:schemeClr val="dk1"/>
                          </a:solidFill>
                        </a:rPr>
                        <a:t>Resultados de aprendizaje en toda la escuela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/>
                        <a:t>Proceso (Portafolio)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1000" b="1" noProof="0"/>
                        <a:t>         Producto (Proyecto y Presentacion)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875"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Respondiendo con asombro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Metacognición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Manejando Impulsividad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Encontrar el humor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Persistente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Escuchar a los demás con empatía y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comprensión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Pensando de forma interdependiente (cooperativa)</a:t>
                      </a:r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/>
                    </a:p>
                    <a:p>
                      <a:pPr marR="88900"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Aprendiendo continuamente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ordenado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Atractivo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Creativo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Profesional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Detallado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PUNTUACION:____________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Demuestra la misión y el entusiasmo por el proyecto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Monitorea y regula las distracciones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Persiste cuando el proyecto es difícil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Refleja sobre el aprendizaje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Colabora con el mentor y otras personas involucradas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Encuentra el humor en las luchas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/>
                        <a:t>PUNTUACION: ____________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8275"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/>
                        <a:t>Recopila datos a través de todos los sentidos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/>
                        <a:t>Piensa y se comunica con claridad y precisión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/>
                        <a:t>Preguntas y plantea problemas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/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/>
                        <a:t>Aplica conocimiento pasado a situaciones nuevas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dirty="0">
                          <a:solidFill>
                            <a:schemeClr val="dk1"/>
                          </a:solidFill>
                        </a:rPr>
                        <a:t>Lista de verificación del proyecto finalizada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>
                          <a:solidFill>
                            <a:schemeClr val="dk1"/>
                          </a:solidFill>
                        </a:rPr>
                        <a:t>PUNTUACION:____________</a:t>
                      </a: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Desarrolla un proyecto desafiante usando conocimiento previo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Comunica el objetivo del proyecto claramente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Pose problemas antes de comenzar su proyecto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Habilidades de presentación: organizado, atractivo, creativo, profesional, ensayado</a:t>
                      </a: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>
                          <a:solidFill>
                            <a:schemeClr val="dk1"/>
                          </a:solidFill>
                        </a:rPr>
                        <a:t>PUNTUACION:____________</a:t>
                      </a: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8175"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800" dirty="0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Tomando riesgos responsables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Creando, Imaginando e Innovando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Pensando de manera flexible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/>
                        <a:t>Esforzarse por la precisión y la precisión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>
                          <a:solidFill>
                            <a:schemeClr val="dk1"/>
                          </a:solidFill>
                        </a:rPr>
                        <a:t>Portafolio: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>
                          <a:solidFill>
                            <a:schemeClr val="dk1"/>
                          </a:solidFill>
                        </a:rPr>
                        <a:t>Plazos cumplidos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s-ES_tradnl" sz="800" noProof="0">
                          <a:solidFill>
                            <a:schemeClr val="dk1"/>
                          </a:solidFill>
                        </a:rPr>
                        <a:t>Orden lógico</a:t>
                      </a: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>
                          <a:solidFill>
                            <a:schemeClr val="dk1"/>
                          </a:solidFill>
                        </a:rPr>
                        <a:t>PUNTUACION:____________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Creatividad, imaginación, innovación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Tomar riesgos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Organización de recursos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Seguimiento del progreso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Planes ajustados según sea necesario</a:t>
                      </a:r>
                    </a:p>
                    <a:p>
                      <a:pPr marL="457200" marR="889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s-ES_tradnl" sz="800" noProof="0" dirty="0"/>
                        <a:t>Meta clara</a:t>
                      </a: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noProof="0" dirty="0">
                        <a:solidFill>
                          <a:schemeClr val="dk1"/>
                        </a:solidFill>
                      </a:endParaRPr>
                    </a:p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ES_tradnl" sz="800" noProof="0" dirty="0">
                          <a:solidFill>
                            <a:schemeClr val="dk1"/>
                          </a:solidFill>
                        </a:rPr>
                        <a:t>PUNTUACION: ____________</a:t>
                      </a: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525"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800" b="1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/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es-ES_tradnl" sz="800" dirty="0">
                        <a:solidFill>
                          <a:schemeClr val="dk1"/>
                        </a:solidFill>
                      </a:endParaRPr>
                    </a:p>
                  </a:txBody>
                  <a:tcPr marL="68600" marR="68600" marT="91425" marB="91425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Shape 55"/>
          <p:cNvSpPr txBox="1"/>
          <p:nvPr/>
        </p:nvSpPr>
        <p:spPr>
          <a:xfrm rot="-5400000">
            <a:off x="-369000" y="4960373"/>
            <a:ext cx="1714500" cy="714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76200" marR="76200" lvl="0" algn="ctr">
              <a:lnSpc>
                <a:spcPct val="115000"/>
              </a:lnSpc>
            </a:pPr>
            <a:r>
              <a:rPr lang="es-ES_tradnl" b="1" dirty="0">
                <a:solidFill>
                  <a:schemeClr val="dk1"/>
                </a:solidFill>
              </a:rPr>
              <a:t>Ingenioso y bien informado</a:t>
            </a:r>
          </a:p>
        </p:txBody>
      </p:sp>
      <p:sp>
        <p:nvSpPr>
          <p:cNvPr id="56" name="Shape 56"/>
          <p:cNvSpPr txBox="1"/>
          <p:nvPr/>
        </p:nvSpPr>
        <p:spPr>
          <a:xfrm rot="-5400000">
            <a:off x="-173131" y="6514719"/>
            <a:ext cx="1603612" cy="9117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76200" marR="76200" lvl="0" algn="ctr">
              <a:lnSpc>
                <a:spcPct val="115000"/>
              </a:lnSpc>
            </a:pPr>
            <a:r>
              <a:rPr lang="es-ES_tradnl" b="1" dirty="0">
                <a:solidFill>
                  <a:schemeClr val="dk1"/>
                </a:solidFill>
              </a:rPr>
              <a:t>Estratégico y dirigido a un objetivo</a:t>
            </a:r>
          </a:p>
        </p:txBody>
      </p:sp>
      <p:sp>
        <p:nvSpPr>
          <p:cNvPr id="57" name="Shape 57"/>
          <p:cNvSpPr txBox="1"/>
          <p:nvPr/>
        </p:nvSpPr>
        <p:spPr>
          <a:xfrm flipH="1">
            <a:off x="17050" y="0"/>
            <a:ext cx="9443100" cy="397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3200400" lvl="0" indent="457200" rtl="0">
              <a:spcBef>
                <a:spcPts val="0"/>
              </a:spcBef>
              <a:buNone/>
            </a:pPr>
            <a:r>
              <a:rPr lang="en" b="1" dirty="0" err="1"/>
              <a:t>Rubrica</a:t>
            </a:r>
            <a:r>
              <a:rPr lang="en" b="1" dirty="0"/>
              <a:t> del </a:t>
            </a:r>
            <a:r>
              <a:rPr lang="en-US" b="1" dirty="0"/>
              <a:t>P</a:t>
            </a:r>
            <a:r>
              <a:rPr lang="en" b="1" dirty="0" err="1"/>
              <a:t>royecto</a:t>
            </a:r>
            <a:r>
              <a:rPr lang="en" b="1" dirty="0"/>
              <a:t> 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200" b="1" dirty="0"/>
          </a:p>
        </p:txBody>
      </p:sp>
      <p:sp>
        <p:nvSpPr>
          <p:cNvPr id="58" name="Shape 58"/>
          <p:cNvSpPr txBox="1"/>
          <p:nvPr/>
        </p:nvSpPr>
        <p:spPr>
          <a:xfrm rot="-5400000" flipH="1">
            <a:off x="4862700" y="7305550"/>
            <a:ext cx="333000" cy="73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00" b="1"/>
          </a:p>
        </p:txBody>
      </p:sp>
      <p:sp>
        <p:nvSpPr>
          <p:cNvPr id="59" name="Shape 59"/>
          <p:cNvSpPr txBox="1"/>
          <p:nvPr/>
        </p:nvSpPr>
        <p:spPr>
          <a:xfrm>
            <a:off x="0" y="9020175"/>
            <a:ext cx="2645700" cy="28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200" b="1"/>
          </a:p>
        </p:txBody>
      </p:sp>
      <p:sp>
        <p:nvSpPr>
          <p:cNvPr id="60" name="Shape 60"/>
          <p:cNvSpPr txBox="1"/>
          <p:nvPr/>
        </p:nvSpPr>
        <p:spPr>
          <a:xfrm>
            <a:off x="131100" y="2289300"/>
            <a:ext cx="797700" cy="1695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 txBox="1"/>
          <p:nvPr/>
        </p:nvSpPr>
        <p:spPr>
          <a:xfrm rot="-5400000">
            <a:off x="-503550" y="2543175"/>
            <a:ext cx="2067000" cy="714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76200" marR="76200" lvl="0" algn="ctr">
              <a:lnSpc>
                <a:spcPct val="115000"/>
              </a:lnSpc>
            </a:pPr>
            <a:r>
              <a:rPr lang="en-US" b="1" dirty="0" err="1">
                <a:solidFill>
                  <a:schemeClr val="dk1"/>
                </a:solidFill>
              </a:rPr>
              <a:t>Propuesto</a:t>
            </a:r>
            <a:r>
              <a:rPr lang="en-US" b="1" dirty="0">
                <a:solidFill>
                  <a:schemeClr val="dk1"/>
                </a:solidFill>
              </a:rPr>
              <a:t> y </a:t>
            </a:r>
            <a:r>
              <a:rPr lang="en-US" b="1" dirty="0" err="1">
                <a:solidFill>
                  <a:schemeClr val="dk1"/>
                </a:solidFill>
              </a:rPr>
              <a:t>Motivado</a:t>
            </a:r>
            <a:endParaRPr lang="en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286</Words>
  <Application>Microsoft Office PowerPoint</Application>
  <PresentationFormat>Custom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Hester</dc:creator>
  <cp:lastModifiedBy>Jennifer Hester</cp:lastModifiedBy>
  <cp:revision>4</cp:revision>
  <dcterms:modified xsi:type="dcterms:W3CDTF">2018-05-23T14:10:55Z</dcterms:modified>
</cp:coreProperties>
</file>